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62" r:id="rId6"/>
    <p:sldId id="265" r:id="rId7"/>
    <p:sldId id="263" r:id="rId8"/>
    <p:sldId id="264" r:id="rId9"/>
    <p:sldId id="257" r:id="rId10"/>
    <p:sldId id="258" r:id="rId11"/>
    <p:sldId id="259" r:id="rId12"/>
    <p:sldId id="260" r:id="rId13"/>
  </p:sldIdLst>
  <p:sldSz cx="14630400" cy="8229600"/>
  <p:notesSz cx="8229600" cy="14630400"/>
  <p:embeddedFontLst>
    <p:embeddedFont>
      <p:font typeface="Inter" panose="02000503000000020004" pitchFamily="2" charset="0"/>
      <p:regular r:id="rId15"/>
    </p:embeddedFont>
    <p:embeddedFont>
      <p:font typeface="Roboto" panose="02000000000000000000" pitchFamily="2" charset="0"/>
      <p:regular r:id="rId16"/>
      <p:bold r:id="rId17"/>
    </p:embeddedFont>
    <p:embeddedFont>
      <p:font typeface="Source Sans Pro" panose="020B0503030403020204" pitchFamily="34" charset="0"/>
      <p:regular r:id="rId18"/>
      <p:bold r:id="rId1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91551-F744-DD45-BC78-EA34024C9175}" v="75" dt="2025-05-11T20:36:53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94638"/>
  </p:normalViewPr>
  <p:slideViewPr>
    <p:cSldViewPr snapToGrid="0" snapToObjects="1">
      <p:cViewPr varScale="1">
        <p:scale>
          <a:sx n="79" d="100"/>
          <a:sy n="79" d="100"/>
        </p:scale>
        <p:origin x="24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42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66628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4729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8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Profound Impact of Music on Our Lives</a:t>
            </a:r>
            <a:endParaRPr lang="en-US" sz="4800" dirty="0"/>
          </a:p>
          <a:p>
            <a:pPr marL="0" indent="0" algn="l">
              <a:lnSpc>
                <a:spcPts val="5850"/>
              </a:lnSpc>
              <a:buNone/>
            </a:pP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731008" y="5353265"/>
            <a:ext cx="5619203" cy="347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Presented by Tchinda Feze Cedrick and </a:t>
            </a:r>
            <a:r>
              <a:rPr lang="en-US" sz="1750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Feuzet</a:t>
            </a: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Kitio Russelle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23D54728-A9C7-40F2-4135-8A362E282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 0"/>
          <p:cNvSpPr/>
          <p:nvPr/>
        </p:nvSpPr>
        <p:spPr>
          <a:xfrm>
            <a:off x="789503" y="763667"/>
            <a:ext cx="7864640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science behind musical response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2255758" y="1990963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Sound Reception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55758" y="2457926"/>
            <a:ext cx="609873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Sound waves enter the ear canal and vibrate the eardrum.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2255758" y="3344466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Neural Processing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55758" y="3811429"/>
            <a:ext cx="6098738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auditory cortex decodes these vibrations into recognizable sounds.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2255758" y="4984432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Emotional Response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55758" y="5451396"/>
            <a:ext cx="609873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limbic system creates emotional reactions to music.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2255758" y="6337935"/>
            <a:ext cx="265402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Physical Effects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255758" y="6804898"/>
            <a:ext cx="6098738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rate, breathing, and hormone levels change in response.</a:t>
            </a:r>
            <a:endParaRPr lang="en-US" sz="1750" dirty="0"/>
          </a:p>
        </p:txBody>
      </p:sp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EA434963-5386-EFB5-A362-2BAC9F6D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3" y="1891665"/>
            <a:ext cx="1206742" cy="1448124"/>
          </a:xfrm>
          <a:prstGeom prst="rect">
            <a:avLst/>
          </a:prstGeom>
        </p:spPr>
      </p:pic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2CC82ECB-AD01-2242-2FFB-B4608A687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88" y="3391928"/>
            <a:ext cx="1206742" cy="1448124"/>
          </a:xfrm>
          <a:prstGeom prst="rect">
            <a:avLst/>
          </a:prstGeom>
        </p:spPr>
      </p:pic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BBCDB4A9-0B86-0C43-779E-DA066AC76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088" y="4889811"/>
            <a:ext cx="1206742" cy="1448124"/>
          </a:xfrm>
          <a:prstGeom prst="rect">
            <a:avLst/>
          </a:prstGeom>
        </p:spPr>
      </p:pic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9FFB6A97-5E55-E186-1924-6FD9DD3A9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88" y="6337935"/>
            <a:ext cx="1206742" cy="14481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478" y="644843"/>
            <a:ext cx="5499973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Emotional Resonance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04478" y="1682710"/>
            <a:ext cx="525899" cy="52589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07" y="1739384"/>
            <a:ext cx="329922" cy="4124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64097" y="1762958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Joy &amp; Excitement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064097" y="2246828"/>
            <a:ext cx="6748224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Upbeat tempos and major keys trigger dopamine release, creating feelings of pleasure.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6304478" y="3461980"/>
            <a:ext cx="525899" cy="52589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407" y="3518712"/>
            <a:ext cx="329922" cy="4124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64097" y="3542228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Sadness &amp; Reflection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064097" y="4026098"/>
            <a:ext cx="6748224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Minor keys and slow tempos can induce melancholy, helping process grief.</a:t>
            </a:r>
            <a:endParaRPr lang="en-US" sz="1800" dirty="0"/>
          </a:p>
        </p:txBody>
      </p:sp>
      <p:sp>
        <p:nvSpPr>
          <p:cNvPr id="12" name="Shape 7"/>
          <p:cNvSpPr/>
          <p:nvPr/>
        </p:nvSpPr>
        <p:spPr>
          <a:xfrm>
            <a:off x="6304478" y="5241250"/>
            <a:ext cx="525899" cy="52589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407" y="5297924"/>
            <a:ext cx="329922" cy="4124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64097" y="5321498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Calm &amp; Relaxation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064097" y="5805368"/>
            <a:ext cx="6748224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Gentle rhythms reduce cortisol levels, lowering stress and anxiety.</a:t>
            </a:r>
            <a:endParaRPr lang="en-US" sz="1800" dirty="0"/>
          </a:p>
        </p:txBody>
      </p:sp>
      <p:sp>
        <p:nvSpPr>
          <p:cNvPr id="16" name="Shape 10"/>
          <p:cNvSpPr/>
          <p:nvPr/>
        </p:nvSpPr>
        <p:spPr>
          <a:xfrm>
            <a:off x="6304478" y="6646664"/>
            <a:ext cx="525899" cy="52589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2407" y="6703338"/>
            <a:ext cx="329922" cy="41243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64097" y="6726912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Motivation &amp; Energy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7064097" y="7210782"/>
            <a:ext cx="6748224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Driving beats increase heart rate and prepare the body for action.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69833"/>
            <a:ext cx="6670834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Music as Emotional Therapy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53" y="4065270"/>
            <a:ext cx="7907774" cy="790777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490" y="6665655"/>
            <a:ext cx="349687" cy="43707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253" y="4065270"/>
            <a:ext cx="7907774" cy="790777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334" y="5060811"/>
            <a:ext cx="349687" cy="43707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253" y="4065270"/>
            <a:ext cx="7907774" cy="790777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022" y="5060811"/>
            <a:ext cx="349687" cy="437078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1253" y="4065270"/>
            <a:ext cx="7907774" cy="7907774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9866" y="6665655"/>
            <a:ext cx="349687" cy="437078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960834" y="3226713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Depression</a:t>
            </a:r>
            <a:endParaRPr lang="en-US" sz="2000" dirty="0"/>
          </a:p>
        </p:txBody>
      </p:sp>
      <p:sp>
        <p:nvSpPr>
          <p:cNvPr id="12" name="Text 2"/>
          <p:cNvSpPr/>
          <p:nvPr/>
        </p:nvSpPr>
        <p:spPr>
          <a:xfrm>
            <a:off x="725329" y="3674864"/>
            <a:ext cx="3061692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Music therapy reduces depressive symptoms by 25%.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725329" y="4420910"/>
            <a:ext cx="3061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Increases motivation</a:t>
            </a: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725329" y="4804291"/>
            <a:ext cx="30616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emotional release</a:t>
            </a:r>
            <a:endParaRPr lang="en-US" sz="1600" dirty="0"/>
          </a:p>
        </p:txBody>
      </p:sp>
      <p:sp>
        <p:nvSpPr>
          <p:cNvPr id="15" name="Text 5"/>
          <p:cNvSpPr/>
          <p:nvPr/>
        </p:nvSpPr>
        <p:spPr>
          <a:xfrm>
            <a:off x="4333518" y="1942862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Anxiety</a:t>
            </a:r>
            <a:endParaRPr lang="en-US" sz="2000" dirty="0"/>
          </a:p>
        </p:txBody>
      </p:sp>
      <p:sp>
        <p:nvSpPr>
          <p:cNvPr id="16" name="Text 6"/>
          <p:cNvSpPr/>
          <p:nvPr/>
        </p:nvSpPr>
        <p:spPr>
          <a:xfrm>
            <a:off x="4097893" y="2391013"/>
            <a:ext cx="306181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Slow-tempo music lowers cortisol levels.</a:t>
            </a: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4097893" y="3137059"/>
            <a:ext cx="306181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Regulates breathing</a:t>
            </a: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4097893" y="3520440"/>
            <a:ext cx="306181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mental space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7706201" y="1631990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Trauma</a:t>
            </a:r>
            <a:endParaRPr lang="en-US" sz="2000" dirty="0"/>
          </a:p>
        </p:txBody>
      </p:sp>
      <p:sp>
        <p:nvSpPr>
          <p:cNvPr id="20" name="Text 10"/>
          <p:cNvSpPr/>
          <p:nvPr/>
        </p:nvSpPr>
        <p:spPr>
          <a:xfrm>
            <a:off x="7470577" y="2080141"/>
            <a:ext cx="306181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Music provides safe emotional processing.</a:t>
            </a:r>
            <a:endParaRPr lang="en-US" sz="1600" dirty="0"/>
          </a:p>
        </p:txBody>
      </p:sp>
      <p:sp>
        <p:nvSpPr>
          <p:cNvPr id="21" name="Text 11"/>
          <p:cNvSpPr/>
          <p:nvPr/>
        </p:nvSpPr>
        <p:spPr>
          <a:xfrm>
            <a:off x="7470577" y="2826187"/>
            <a:ext cx="306181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Accesses nonverbal memories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7470577" y="3520440"/>
            <a:ext cx="306181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Builds new associations</a:t>
            </a:r>
            <a:endParaRPr lang="en-US" sz="1600" dirty="0"/>
          </a:p>
        </p:txBody>
      </p:sp>
      <p:sp>
        <p:nvSpPr>
          <p:cNvPr id="23" name="Text 13"/>
          <p:cNvSpPr/>
          <p:nvPr/>
        </p:nvSpPr>
        <p:spPr>
          <a:xfrm>
            <a:off x="11078885" y="3226713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Grief</a:t>
            </a:r>
            <a:endParaRPr lang="en-US" sz="2000" dirty="0"/>
          </a:p>
        </p:txBody>
      </p:sp>
      <p:sp>
        <p:nvSpPr>
          <p:cNvPr id="24" name="Text 14"/>
          <p:cNvSpPr/>
          <p:nvPr/>
        </p:nvSpPr>
        <p:spPr>
          <a:xfrm>
            <a:off x="10843260" y="3674864"/>
            <a:ext cx="306181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Emotional songs validate difficult feelings.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10843260" y="4420910"/>
            <a:ext cx="306181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Facilitates expression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10843260" y="4804291"/>
            <a:ext cx="306181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community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20" y="-134422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1467" y="421362"/>
            <a:ext cx="4545687" cy="449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Music Therapy Applications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021467" y="1176695"/>
            <a:ext cx="8073866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45%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9159121" y="1872258"/>
            <a:ext cx="1798558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Anxiety Reduction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021467" y="2188726"/>
            <a:ext cx="8073866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decrease in anxiety scores after music therapy sessions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21467" y="2968347"/>
            <a:ext cx="8073866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67%</a:t>
            </a:r>
            <a:endParaRPr lang="en-US" sz="3950" dirty="0"/>
          </a:p>
        </p:txBody>
      </p:sp>
      <p:sp>
        <p:nvSpPr>
          <p:cNvPr id="8" name="Text 5"/>
          <p:cNvSpPr/>
          <p:nvPr/>
        </p:nvSpPr>
        <p:spPr>
          <a:xfrm>
            <a:off x="9159121" y="3663910"/>
            <a:ext cx="1798558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Depression Recovery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021467" y="3980378"/>
            <a:ext cx="8073866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Patients showing improvement with combined standard and music therapy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021467" y="4760000"/>
            <a:ext cx="8073866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38%</a:t>
            </a:r>
            <a:endParaRPr lang="en-US" sz="3950" dirty="0"/>
          </a:p>
        </p:txBody>
      </p:sp>
      <p:sp>
        <p:nvSpPr>
          <p:cNvPr id="11" name="Text 8"/>
          <p:cNvSpPr/>
          <p:nvPr/>
        </p:nvSpPr>
        <p:spPr>
          <a:xfrm>
            <a:off x="9159121" y="5455563"/>
            <a:ext cx="1798558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Dementia Care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021467" y="5772031"/>
            <a:ext cx="8073866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in positive social interactions among patients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21467" y="6551652"/>
            <a:ext cx="8073866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72%</a:t>
            </a:r>
            <a:endParaRPr lang="en-US" sz="3950" dirty="0"/>
          </a:p>
        </p:txBody>
      </p:sp>
      <p:sp>
        <p:nvSpPr>
          <p:cNvPr id="14" name="Text 11"/>
          <p:cNvSpPr/>
          <p:nvPr/>
        </p:nvSpPr>
        <p:spPr>
          <a:xfrm>
            <a:off x="9159121" y="7247215"/>
            <a:ext cx="1798558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Rehabilitation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021467" y="7563683"/>
            <a:ext cx="8073866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Stroke patients showing improved motor function with rhythmic therapy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6399"/>
            <a:ext cx="74574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Music's Impact on the Body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7508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5" name="Text 2"/>
          <p:cNvSpPr/>
          <p:nvPr/>
        </p:nvSpPr>
        <p:spPr>
          <a:xfrm>
            <a:off x="1530906" y="2828687"/>
            <a:ext cx="289941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Heart rate and breathing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37089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Music slows and steadies the heart and breathing rates, promoting calmness.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27508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8" name="Text 5"/>
          <p:cNvSpPr/>
          <p:nvPr/>
        </p:nvSpPr>
        <p:spPr>
          <a:xfrm>
            <a:off x="5450919" y="2828687"/>
            <a:ext cx="289941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Blood pressure reduction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0919" y="37089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Listening to soothing music lowers blood pressure, reducing stress.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512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1" name="Text 8"/>
          <p:cNvSpPr/>
          <p:nvPr/>
        </p:nvSpPr>
        <p:spPr>
          <a:xfrm>
            <a:off x="1530906" y="53291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Pain management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530906" y="583727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Music can decrease pain perception and ease discomfort during recovery.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1444"/>
            <a:ext cx="66032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Music and Sleep Quality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3426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Improved sleep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9415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Music helps relax the mind, making it easier to fall asleep.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170" y="4586262"/>
            <a:ext cx="6244709" cy="1168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Reduces anxiety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Promotes deeper sleep stages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Enhances overall restfulness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272525"/>
              </a:solidFill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42680"/>
            <a:ext cx="29834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Exercise performance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1" y="394156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Upbeat music boosts motivation and endurance during workouts.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60634" y="4515589"/>
            <a:ext cx="6244709" cy="1092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Increases stamina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Improves focus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Masks fatigue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422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Music as a Social Connector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21290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5" name="Text 2"/>
          <p:cNvSpPr/>
          <p:nvPr/>
        </p:nvSpPr>
        <p:spPr>
          <a:xfrm>
            <a:off x="6514624" y="34473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Cross-cultural bonds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4624" y="395549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Music bridges cultural divides, fostering mutual understanding and respect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290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noFill/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8" name="Text 5"/>
          <p:cNvSpPr/>
          <p:nvPr/>
        </p:nvSpPr>
        <p:spPr>
          <a:xfrm>
            <a:off x="10406301" y="3447336"/>
            <a:ext cx="30620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Building relationships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06301" y="395549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Shared music experiences strengthen friendships and family 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05450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CH"/>
          </a:p>
        </p:txBody>
      </p:sp>
      <p:sp>
        <p:nvSpPr>
          <p:cNvPr id="11" name="Text 8"/>
          <p:cNvSpPr/>
          <p:nvPr/>
        </p:nvSpPr>
        <p:spPr>
          <a:xfrm>
            <a:off x="6514624" y="5739884"/>
            <a:ext cx="334649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Community engagement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4624" y="624804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Music events create a sense of belonging and collective joy.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62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3351967"/>
            <a:ext cx="7361158" cy="720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Takeaways &amp; Next Steps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06" y="4402336"/>
            <a:ext cx="4364117" cy="8788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8576" y="5610582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Physical benefits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88576" y="6102787"/>
            <a:ext cx="3924776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Music positively affects heart, pain, and sleep health.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023" y="4402336"/>
            <a:ext cx="4364236" cy="8788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2693" y="5610582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Performance boost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352693" y="6102787"/>
            <a:ext cx="3924895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Exercise outcomes improve with the right musical accompaniment.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258" y="4402336"/>
            <a:ext cx="4364236" cy="8788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929" y="5610582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Social connection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6929" y="6102787"/>
            <a:ext cx="3924895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Music unites people beyond language and culture.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DA4DB4730F5042BCD385FFC25B47D0" ma:contentTypeVersion="3" ma:contentTypeDescription="Crée un document." ma:contentTypeScope="" ma:versionID="481a64cae6bfb5786998e299fd57f874">
  <xsd:schema xmlns:xsd="http://www.w3.org/2001/XMLSchema" xmlns:xs="http://www.w3.org/2001/XMLSchema" xmlns:p="http://schemas.microsoft.com/office/2006/metadata/properties" xmlns:ns2="7aaef888-3467-4c20-97c8-f55fe24636a3" targetNamespace="http://schemas.microsoft.com/office/2006/metadata/properties" ma:root="true" ma:fieldsID="042615354b79a6b211c268b531d7c3c4" ns2:_="">
    <xsd:import namespace="7aaef888-3467-4c20-97c8-f55fe24636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aef888-3467-4c20-97c8-f55fe24636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4126E6-E14A-4278-8318-BACDD89A8E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71B734-0F02-42E8-9D28-C3889B5D0BE4}">
  <ds:schemaRefs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7aaef888-3467-4c20-97c8-f55fe24636a3"/>
  </ds:schemaRefs>
</ds:datastoreItem>
</file>

<file path=customXml/itemProps3.xml><?xml version="1.0" encoding="utf-8"?>
<ds:datastoreItem xmlns:ds="http://schemas.openxmlformats.org/officeDocument/2006/customXml" ds:itemID="{313220E8-0AC2-433A-A9CA-9EC40FDC53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aef888-3467-4c20-97c8-f55fe24636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426</Words>
  <Application>Microsoft Macintosh PowerPoint</Application>
  <PresentationFormat>Personnalisé</PresentationFormat>
  <Paragraphs>91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Host Grotesk Medium</vt:lpstr>
      <vt:lpstr>Source Sans Pro</vt:lpstr>
      <vt:lpstr>Roboto</vt:lpstr>
      <vt:lpstr>Inter</vt:lpstr>
      <vt:lpstr>Arial</vt:lpstr>
      <vt:lpstr>Source Serif Pro Semi Bold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Tchinda Feze Cedrick Vanel</cp:lastModifiedBy>
  <cp:revision>8</cp:revision>
  <dcterms:created xsi:type="dcterms:W3CDTF">2025-05-04T19:17:20Z</dcterms:created>
  <dcterms:modified xsi:type="dcterms:W3CDTF">2025-05-11T20:40:09Z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0x0101008FDA4DB4730F5042BCD385FFC25B47D0</vt:lpwstr>
  </property>
</Properties>
</file>